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6" r:id="rId6"/>
    <p:sldId id="267" r:id="rId7"/>
    <p:sldId id="268" r:id="rId8"/>
    <p:sldId id="269" r:id="rId9"/>
    <p:sldId id="271" r:id="rId10"/>
    <p:sldId id="260" r:id="rId11"/>
    <p:sldId id="261" r:id="rId12"/>
    <p:sldId id="262" r:id="rId13"/>
    <p:sldId id="263" r:id="rId14"/>
    <p:sldId id="264" r:id="rId15"/>
    <p:sldId id="26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8"/>
    <p:restoredTop sz="95353"/>
  </p:normalViewPr>
  <p:slideViewPr>
    <p:cSldViewPr snapToGrid="0" snapToObjects="1">
      <p:cViewPr varScale="1">
        <p:scale>
          <a:sx n="100" d="100"/>
          <a:sy n="100" d="100"/>
        </p:scale>
        <p:origin x="464"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4F301-82CA-5A40-979C-8FD12464730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AE920A9-2E96-A04A-A650-E13E413034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F46B02-CFD8-1C44-90A6-761AB5DD0EEE}"/>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5" name="Footer Placeholder 4">
            <a:extLst>
              <a:ext uri="{FF2B5EF4-FFF2-40B4-BE49-F238E27FC236}">
                <a16:creationId xmlns:a16="http://schemas.microsoft.com/office/drawing/2014/main" id="{EA8B50E1-DB67-2448-8171-96C3F29A7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007440-3079-2649-BF6A-225CDC2D43BF}"/>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1728769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D2BC1-7945-D44C-B7AD-3D5CDBFD70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FCF192-5CE6-F846-ACBC-C9F1283E4E2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3F9511-DB0A-DD44-BCE9-2F457E57826C}"/>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5" name="Footer Placeholder 4">
            <a:extLst>
              <a:ext uri="{FF2B5EF4-FFF2-40B4-BE49-F238E27FC236}">
                <a16:creationId xmlns:a16="http://schemas.microsoft.com/office/drawing/2014/main" id="{A3BAD339-3D05-1B4B-A583-6C03FDC674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C41D36-3263-1246-985C-5F707DF62C3B}"/>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2234497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1D33F0-C889-8248-BF81-AD66A972A2E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EF8C50-E595-1D43-B5AD-0DD7415A2A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535F4C-1EA1-2A4C-80DF-4E2A4BB57FD7}"/>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5" name="Footer Placeholder 4">
            <a:extLst>
              <a:ext uri="{FF2B5EF4-FFF2-40B4-BE49-F238E27FC236}">
                <a16:creationId xmlns:a16="http://schemas.microsoft.com/office/drawing/2014/main" id="{85780AF1-6607-F449-8462-773FB56919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5F9A1E-BC92-7E40-8C02-035FA1184524}"/>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2978408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1ED9-2BA2-D04F-985D-30F571D570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DEF691-3B71-7649-B547-7E51432451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FF5205-08D6-C143-A541-845A7CBBE64A}"/>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5" name="Footer Placeholder 4">
            <a:extLst>
              <a:ext uri="{FF2B5EF4-FFF2-40B4-BE49-F238E27FC236}">
                <a16:creationId xmlns:a16="http://schemas.microsoft.com/office/drawing/2014/main" id="{D0B47CC1-9302-5C45-95B0-7242301468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A1B920-F2CE-2B42-97B0-9A3F24D0C118}"/>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25844296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326F8-D11F-9A44-9CC9-CB333C58B3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0222E74-D169-1D42-B8E6-E4B0A3D0AB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902E334-0637-534E-B53E-25F9F452E643}"/>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5" name="Footer Placeholder 4">
            <a:extLst>
              <a:ext uri="{FF2B5EF4-FFF2-40B4-BE49-F238E27FC236}">
                <a16:creationId xmlns:a16="http://schemas.microsoft.com/office/drawing/2014/main" id="{90897AE7-EF7D-1149-8C11-11D718822A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6563E9-E215-144F-A420-6C544D4DAD58}"/>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897496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F252D-7EE3-2C4D-8726-D61EBF2E74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834492-B60F-6A4B-8BB0-CA7FBC46E8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4E22E6-A7C2-294C-A2A4-431E6327B7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2766389-74D8-8440-BBB9-91558C6C3B15}"/>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6" name="Footer Placeholder 5">
            <a:extLst>
              <a:ext uri="{FF2B5EF4-FFF2-40B4-BE49-F238E27FC236}">
                <a16:creationId xmlns:a16="http://schemas.microsoft.com/office/drawing/2014/main" id="{A0DA21BB-70BE-BC42-A53C-ADD48A2D3C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02782E-C7BB-5543-97CE-72D97C49611B}"/>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990067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B34B3-4BD9-004C-A4DE-CE8BF38DE9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6CFFAB7-22BB-4D48-9CA4-C8B2CEC0EE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C0C2E7-CD81-8341-8F35-4F4D0B14B02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E10040-CB01-F44B-9D79-F0D63EFC15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7708F8-66EA-9648-B467-5A400E927F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7CE9653-079A-5048-8728-C691A8B54802}"/>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8" name="Footer Placeholder 7">
            <a:extLst>
              <a:ext uri="{FF2B5EF4-FFF2-40B4-BE49-F238E27FC236}">
                <a16:creationId xmlns:a16="http://schemas.microsoft.com/office/drawing/2014/main" id="{46B3EA2F-9598-E446-A980-BFD599C8A7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40A196-ACEB-9B49-A733-9B59F7E5C354}"/>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27573612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05C2-B70B-F847-BF07-25AC2EF6C5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8E7A6F-3012-D74D-8FCD-04B448115911}"/>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4" name="Footer Placeholder 3">
            <a:extLst>
              <a:ext uri="{FF2B5EF4-FFF2-40B4-BE49-F238E27FC236}">
                <a16:creationId xmlns:a16="http://schemas.microsoft.com/office/drawing/2014/main" id="{51128DED-DD93-C84D-9D4A-A0B1C49B58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3DCBB1-F1F7-7D4C-BEE4-10A3C9E63AEB}"/>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4211943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CEDB47-556E-344D-AF51-577A6B30CF58}"/>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3" name="Footer Placeholder 2">
            <a:extLst>
              <a:ext uri="{FF2B5EF4-FFF2-40B4-BE49-F238E27FC236}">
                <a16:creationId xmlns:a16="http://schemas.microsoft.com/office/drawing/2014/main" id="{7FA29223-6733-D048-B6A7-58698840D3D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D8B9E03-1F98-B649-8E04-54311A47A832}"/>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1074313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1108-C8B4-EF45-B938-E9FF7A1828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33226C5-F589-D142-BD66-D02257D601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20A5493-9306-F046-83EF-DC78560DCE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B5975B-9B0A-C340-B63C-5CAE508029C7}"/>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6" name="Footer Placeholder 5">
            <a:extLst>
              <a:ext uri="{FF2B5EF4-FFF2-40B4-BE49-F238E27FC236}">
                <a16:creationId xmlns:a16="http://schemas.microsoft.com/office/drawing/2014/main" id="{FE541F66-B236-D442-8878-BD839261FF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B7173B-AF8B-F54C-8F7D-DC7AAD143352}"/>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1202168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4DACD-FFB8-F843-93E7-58246CF038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57CBDED-CF86-2942-8B49-521942AD22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2D3233-EE62-8740-A7A0-956BF07B70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55132A-9C3C-E243-AC21-F7DEBCD9769E}"/>
              </a:ext>
            </a:extLst>
          </p:cNvPr>
          <p:cNvSpPr>
            <a:spLocks noGrp="1"/>
          </p:cNvSpPr>
          <p:nvPr>
            <p:ph type="dt" sz="half" idx="10"/>
          </p:nvPr>
        </p:nvSpPr>
        <p:spPr/>
        <p:txBody>
          <a:bodyPr/>
          <a:lstStyle/>
          <a:p>
            <a:fld id="{7604673E-C913-2B49-A962-A17F35E3A680}" type="datetimeFigureOut">
              <a:rPr lang="en-US" smtClean="0"/>
              <a:t>7/30/20</a:t>
            </a:fld>
            <a:endParaRPr lang="en-US"/>
          </a:p>
        </p:txBody>
      </p:sp>
      <p:sp>
        <p:nvSpPr>
          <p:cNvPr id="6" name="Footer Placeholder 5">
            <a:extLst>
              <a:ext uri="{FF2B5EF4-FFF2-40B4-BE49-F238E27FC236}">
                <a16:creationId xmlns:a16="http://schemas.microsoft.com/office/drawing/2014/main" id="{FFE0C707-77CF-4542-A04F-3E77045C60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FB2498-031D-344B-9ABA-1042874B680D}"/>
              </a:ext>
            </a:extLst>
          </p:cNvPr>
          <p:cNvSpPr>
            <a:spLocks noGrp="1"/>
          </p:cNvSpPr>
          <p:nvPr>
            <p:ph type="sldNum" sz="quarter" idx="12"/>
          </p:nvPr>
        </p:nvSpPr>
        <p:spPr/>
        <p:txBody>
          <a:bodyPr/>
          <a:lstStyle/>
          <a:p>
            <a:fld id="{89CE1EFB-94C1-9C4C-9080-646F1094513C}" type="slidenum">
              <a:rPr lang="en-US" smtClean="0"/>
              <a:t>‹#›</a:t>
            </a:fld>
            <a:endParaRPr lang="en-US"/>
          </a:p>
        </p:txBody>
      </p:sp>
    </p:spTree>
    <p:extLst>
      <p:ext uri="{BB962C8B-B14F-4D97-AF65-F5344CB8AC3E}">
        <p14:creationId xmlns:p14="http://schemas.microsoft.com/office/powerpoint/2010/main" val="339788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DEE81C-5279-1549-AAD7-764F668258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F693AAF-BAAB-3D41-8FBD-286C7939B8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776178-5EB3-5B4F-B511-B465F294CB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04673E-C913-2B49-A962-A17F35E3A680}" type="datetimeFigureOut">
              <a:rPr lang="en-US" smtClean="0"/>
              <a:t>7/30/20</a:t>
            </a:fld>
            <a:endParaRPr lang="en-US"/>
          </a:p>
        </p:txBody>
      </p:sp>
      <p:sp>
        <p:nvSpPr>
          <p:cNvPr id="5" name="Footer Placeholder 4">
            <a:extLst>
              <a:ext uri="{FF2B5EF4-FFF2-40B4-BE49-F238E27FC236}">
                <a16:creationId xmlns:a16="http://schemas.microsoft.com/office/drawing/2014/main" id="{BB72EE8C-ADBE-1E4C-B69A-755E81753E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27E8C6-9666-AE4F-BA8C-C0ED3AAEEE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CE1EFB-94C1-9C4C-9080-646F1094513C}" type="slidenum">
              <a:rPr lang="en-US" smtClean="0"/>
              <a:t>‹#›</a:t>
            </a:fld>
            <a:endParaRPr lang="en-US"/>
          </a:p>
        </p:txBody>
      </p:sp>
    </p:spTree>
    <p:extLst>
      <p:ext uri="{BB962C8B-B14F-4D97-AF65-F5344CB8AC3E}">
        <p14:creationId xmlns:p14="http://schemas.microsoft.com/office/powerpoint/2010/main" val="40699060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EDACB-0E11-CA40-A8D2-72B4EAD07BF4}"/>
              </a:ext>
            </a:extLst>
          </p:cNvPr>
          <p:cNvSpPr>
            <a:spLocks noGrp="1"/>
          </p:cNvSpPr>
          <p:nvPr>
            <p:ph type="ctrTitle"/>
          </p:nvPr>
        </p:nvSpPr>
        <p:spPr/>
        <p:txBody>
          <a:bodyPr/>
          <a:lstStyle/>
          <a:p>
            <a:r>
              <a:rPr lang="en-US" dirty="0"/>
              <a:t>Savings upon Re-Aiming in Visuomotor Adaptation </a:t>
            </a:r>
          </a:p>
        </p:txBody>
      </p:sp>
      <p:sp>
        <p:nvSpPr>
          <p:cNvPr id="3" name="Subtitle 2">
            <a:extLst>
              <a:ext uri="{FF2B5EF4-FFF2-40B4-BE49-F238E27FC236}">
                <a16:creationId xmlns:a16="http://schemas.microsoft.com/office/drawing/2014/main" id="{D8602553-FB3F-C44E-A5B9-4798987917E2}"/>
              </a:ext>
            </a:extLst>
          </p:cNvPr>
          <p:cNvSpPr>
            <a:spLocks noGrp="1"/>
          </p:cNvSpPr>
          <p:nvPr>
            <p:ph type="subTitle" idx="1"/>
          </p:nvPr>
        </p:nvSpPr>
        <p:spPr/>
        <p:txBody>
          <a:bodyPr/>
          <a:lstStyle/>
          <a:p>
            <a:r>
              <a:rPr lang="en-US" dirty="0"/>
              <a:t>Morehead et al. </a:t>
            </a:r>
          </a:p>
          <a:p>
            <a:r>
              <a:rPr lang="en-US" dirty="0"/>
              <a:t>Duncan </a:t>
            </a:r>
            <a:r>
              <a:rPr lang="en-US" dirty="0" err="1"/>
              <a:t>Tulimieri</a:t>
            </a:r>
            <a:r>
              <a:rPr lang="en-US"/>
              <a:t> 7.30.20</a:t>
            </a:r>
          </a:p>
        </p:txBody>
      </p:sp>
    </p:spTree>
    <p:extLst>
      <p:ext uri="{BB962C8B-B14F-4D97-AF65-F5344CB8AC3E}">
        <p14:creationId xmlns:p14="http://schemas.microsoft.com/office/powerpoint/2010/main" val="4154426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6D385-6A6B-3749-81D3-9FBDF90C018E}"/>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5C481B69-BA07-2946-86E7-91451E93E287}"/>
              </a:ext>
            </a:extLst>
          </p:cNvPr>
          <p:cNvSpPr>
            <a:spLocks noGrp="1"/>
          </p:cNvSpPr>
          <p:nvPr>
            <p:ph idx="1"/>
          </p:nvPr>
        </p:nvSpPr>
        <p:spPr>
          <a:xfrm>
            <a:off x="838200" y="1825625"/>
            <a:ext cx="5930900" cy="4351338"/>
          </a:xfrm>
        </p:spPr>
        <p:txBody>
          <a:bodyPr/>
          <a:lstStyle/>
          <a:p>
            <a:r>
              <a:rPr lang="en-US" dirty="0"/>
              <a:t>Experiment 1</a:t>
            </a:r>
          </a:p>
          <a:p>
            <a:pPr lvl="1"/>
            <a:r>
              <a:rPr lang="en-US" dirty="0"/>
              <a:t>a) Heading angle of the hand relative to target during baseline and first 20 trials of rotation 1 and rotation 2 </a:t>
            </a:r>
          </a:p>
          <a:p>
            <a:pPr lvl="1"/>
            <a:r>
              <a:rPr lang="en-US" dirty="0"/>
              <a:t>b) Learning rates for each group </a:t>
            </a:r>
          </a:p>
          <a:p>
            <a:pPr lvl="1"/>
            <a:r>
              <a:rPr lang="en-US" dirty="0"/>
              <a:t>c) difference score for each group   </a:t>
            </a:r>
          </a:p>
        </p:txBody>
      </p:sp>
      <p:pic>
        <p:nvPicPr>
          <p:cNvPr id="4" name="Picture 3">
            <a:extLst>
              <a:ext uri="{FF2B5EF4-FFF2-40B4-BE49-F238E27FC236}">
                <a16:creationId xmlns:a16="http://schemas.microsoft.com/office/drawing/2014/main" id="{08C4FCD6-26E8-4449-9F2B-BDA51A8B8A47}"/>
              </a:ext>
            </a:extLst>
          </p:cNvPr>
          <p:cNvPicPr>
            <a:picLocks noChangeAspect="1"/>
          </p:cNvPicPr>
          <p:nvPr/>
        </p:nvPicPr>
        <p:blipFill>
          <a:blip r:embed="rId2"/>
          <a:stretch>
            <a:fillRect/>
          </a:stretch>
        </p:blipFill>
        <p:spPr>
          <a:xfrm>
            <a:off x="7321550" y="211159"/>
            <a:ext cx="4718050" cy="6435681"/>
          </a:xfrm>
          <a:prstGeom prst="rect">
            <a:avLst/>
          </a:prstGeom>
        </p:spPr>
      </p:pic>
    </p:spTree>
    <p:extLst>
      <p:ext uri="{BB962C8B-B14F-4D97-AF65-F5344CB8AC3E}">
        <p14:creationId xmlns:p14="http://schemas.microsoft.com/office/powerpoint/2010/main" val="199074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6D385-6A6B-3749-81D3-9FBDF90C018E}"/>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5C481B69-BA07-2946-86E7-91451E93E287}"/>
              </a:ext>
            </a:extLst>
          </p:cNvPr>
          <p:cNvSpPr>
            <a:spLocks noGrp="1"/>
          </p:cNvSpPr>
          <p:nvPr>
            <p:ph idx="1"/>
          </p:nvPr>
        </p:nvSpPr>
        <p:spPr/>
        <p:txBody>
          <a:bodyPr/>
          <a:lstStyle/>
          <a:p>
            <a:r>
              <a:rPr lang="en-US" dirty="0"/>
              <a:t>Experiment 2 </a:t>
            </a:r>
          </a:p>
        </p:txBody>
      </p:sp>
      <p:pic>
        <p:nvPicPr>
          <p:cNvPr id="4" name="Picture 3">
            <a:extLst>
              <a:ext uri="{FF2B5EF4-FFF2-40B4-BE49-F238E27FC236}">
                <a16:creationId xmlns:a16="http://schemas.microsoft.com/office/drawing/2014/main" id="{D3960A58-4405-5149-AAE4-A1C0CB3238B9}"/>
              </a:ext>
            </a:extLst>
          </p:cNvPr>
          <p:cNvPicPr>
            <a:picLocks noChangeAspect="1"/>
          </p:cNvPicPr>
          <p:nvPr/>
        </p:nvPicPr>
        <p:blipFill>
          <a:blip r:embed="rId2"/>
          <a:stretch>
            <a:fillRect/>
          </a:stretch>
        </p:blipFill>
        <p:spPr>
          <a:xfrm>
            <a:off x="6654800" y="234949"/>
            <a:ext cx="3810000" cy="6483991"/>
          </a:xfrm>
          <a:prstGeom prst="rect">
            <a:avLst/>
          </a:prstGeom>
        </p:spPr>
      </p:pic>
    </p:spTree>
    <p:extLst>
      <p:ext uri="{BB962C8B-B14F-4D97-AF65-F5344CB8AC3E}">
        <p14:creationId xmlns:p14="http://schemas.microsoft.com/office/powerpoint/2010/main" val="4048414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6D385-6A6B-3749-81D3-9FBDF90C018E}"/>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5C481B69-BA07-2946-86E7-91451E93E287}"/>
              </a:ext>
            </a:extLst>
          </p:cNvPr>
          <p:cNvSpPr>
            <a:spLocks noGrp="1"/>
          </p:cNvSpPr>
          <p:nvPr>
            <p:ph idx="1"/>
          </p:nvPr>
        </p:nvSpPr>
        <p:spPr/>
        <p:txBody>
          <a:bodyPr/>
          <a:lstStyle/>
          <a:p>
            <a:r>
              <a:rPr lang="en-US" dirty="0"/>
              <a:t>Experiment 3 </a:t>
            </a:r>
          </a:p>
        </p:txBody>
      </p:sp>
      <p:pic>
        <p:nvPicPr>
          <p:cNvPr id="4" name="Picture 3">
            <a:extLst>
              <a:ext uri="{FF2B5EF4-FFF2-40B4-BE49-F238E27FC236}">
                <a16:creationId xmlns:a16="http://schemas.microsoft.com/office/drawing/2014/main" id="{AF81188F-536D-784E-90F8-A837FC3DCF82}"/>
              </a:ext>
            </a:extLst>
          </p:cNvPr>
          <p:cNvPicPr>
            <a:picLocks noChangeAspect="1"/>
          </p:cNvPicPr>
          <p:nvPr/>
        </p:nvPicPr>
        <p:blipFill>
          <a:blip r:embed="rId2"/>
          <a:stretch>
            <a:fillRect/>
          </a:stretch>
        </p:blipFill>
        <p:spPr>
          <a:xfrm>
            <a:off x="5664200" y="228599"/>
            <a:ext cx="5283200" cy="6541105"/>
          </a:xfrm>
          <a:prstGeom prst="rect">
            <a:avLst/>
          </a:prstGeom>
        </p:spPr>
      </p:pic>
    </p:spTree>
    <p:extLst>
      <p:ext uri="{BB962C8B-B14F-4D97-AF65-F5344CB8AC3E}">
        <p14:creationId xmlns:p14="http://schemas.microsoft.com/office/powerpoint/2010/main" val="3932731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6D385-6A6B-3749-81D3-9FBDF90C018E}"/>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5C481B69-BA07-2946-86E7-91451E93E287}"/>
              </a:ext>
            </a:extLst>
          </p:cNvPr>
          <p:cNvSpPr>
            <a:spLocks noGrp="1"/>
          </p:cNvSpPr>
          <p:nvPr>
            <p:ph idx="1"/>
          </p:nvPr>
        </p:nvSpPr>
        <p:spPr/>
        <p:txBody>
          <a:bodyPr/>
          <a:lstStyle/>
          <a:p>
            <a:r>
              <a:rPr lang="en-US" dirty="0"/>
              <a:t>Experiment 4</a:t>
            </a:r>
          </a:p>
        </p:txBody>
      </p:sp>
      <p:pic>
        <p:nvPicPr>
          <p:cNvPr id="4" name="Picture 3">
            <a:extLst>
              <a:ext uri="{FF2B5EF4-FFF2-40B4-BE49-F238E27FC236}">
                <a16:creationId xmlns:a16="http://schemas.microsoft.com/office/drawing/2014/main" id="{2DF210D4-20EC-9D41-B795-A80B63588B52}"/>
              </a:ext>
            </a:extLst>
          </p:cNvPr>
          <p:cNvPicPr>
            <a:picLocks noChangeAspect="1"/>
          </p:cNvPicPr>
          <p:nvPr/>
        </p:nvPicPr>
        <p:blipFill>
          <a:blip r:embed="rId2"/>
          <a:stretch>
            <a:fillRect/>
          </a:stretch>
        </p:blipFill>
        <p:spPr>
          <a:xfrm>
            <a:off x="5549905" y="89694"/>
            <a:ext cx="6497793" cy="6184106"/>
          </a:xfrm>
          <a:prstGeom prst="rect">
            <a:avLst/>
          </a:prstGeom>
        </p:spPr>
      </p:pic>
    </p:spTree>
    <p:extLst>
      <p:ext uri="{BB962C8B-B14F-4D97-AF65-F5344CB8AC3E}">
        <p14:creationId xmlns:p14="http://schemas.microsoft.com/office/powerpoint/2010/main" val="456126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6D385-6A6B-3749-81D3-9FBDF90C018E}"/>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5C481B69-BA07-2946-86E7-91451E93E287}"/>
              </a:ext>
            </a:extLst>
          </p:cNvPr>
          <p:cNvSpPr>
            <a:spLocks noGrp="1"/>
          </p:cNvSpPr>
          <p:nvPr>
            <p:ph idx="1"/>
          </p:nvPr>
        </p:nvSpPr>
        <p:spPr/>
        <p:txBody>
          <a:bodyPr/>
          <a:lstStyle/>
          <a:p>
            <a:r>
              <a:rPr lang="en-US" dirty="0"/>
              <a:t>Experiment 5</a:t>
            </a:r>
          </a:p>
        </p:txBody>
      </p:sp>
      <p:pic>
        <p:nvPicPr>
          <p:cNvPr id="4" name="Picture 3">
            <a:extLst>
              <a:ext uri="{FF2B5EF4-FFF2-40B4-BE49-F238E27FC236}">
                <a16:creationId xmlns:a16="http://schemas.microsoft.com/office/drawing/2014/main" id="{F6916574-8AF3-1649-A27A-D269CFAC1078}"/>
              </a:ext>
            </a:extLst>
          </p:cNvPr>
          <p:cNvPicPr>
            <a:picLocks noChangeAspect="1"/>
          </p:cNvPicPr>
          <p:nvPr/>
        </p:nvPicPr>
        <p:blipFill>
          <a:blip r:embed="rId2"/>
          <a:stretch>
            <a:fillRect/>
          </a:stretch>
        </p:blipFill>
        <p:spPr>
          <a:xfrm>
            <a:off x="7118350" y="294651"/>
            <a:ext cx="4070350" cy="5882312"/>
          </a:xfrm>
          <a:prstGeom prst="rect">
            <a:avLst/>
          </a:prstGeom>
        </p:spPr>
      </p:pic>
    </p:spTree>
    <p:extLst>
      <p:ext uri="{BB962C8B-B14F-4D97-AF65-F5344CB8AC3E}">
        <p14:creationId xmlns:p14="http://schemas.microsoft.com/office/powerpoint/2010/main" val="2837036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9AC20-C2BB-C745-B664-A4845EEE5983}"/>
              </a:ext>
            </a:extLst>
          </p:cNvPr>
          <p:cNvSpPr>
            <a:spLocks noGrp="1"/>
          </p:cNvSpPr>
          <p:nvPr>
            <p:ph type="title"/>
          </p:nvPr>
        </p:nvSpPr>
        <p:spPr/>
        <p:txBody>
          <a:bodyPr/>
          <a:lstStyle/>
          <a:p>
            <a:r>
              <a:rPr lang="en-US" dirty="0"/>
              <a:t>Discussion </a:t>
            </a:r>
          </a:p>
        </p:txBody>
      </p:sp>
      <p:sp>
        <p:nvSpPr>
          <p:cNvPr id="3" name="Content Placeholder 2">
            <a:extLst>
              <a:ext uri="{FF2B5EF4-FFF2-40B4-BE49-F238E27FC236}">
                <a16:creationId xmlns:a16="http://schemas.microsoft.com/office/drawing/2014/main" id="{BAF31F60-B0CB-3942-A6BB-824D44A8D12C}"/>
              </a:ext>
            </a:extLst>
          </p:cNvPr>
          <p:cNvSpPr>
            <a:spLocks noGrp="1"/>
          </p:cNvSpPr>
          <p:nvPr>
            <p:ph idx="1"/>
          </p:nvPr>
        </p:nvSpPr>
        <p:spPr/>
        <p:txBody>
          <a:bodyPr/>
          <a:lstStyle/>
          <a:p>
            <a:r>
              <a:rPr lang="en-US" dirty="0"/>
              <a:t>Savings as action selection </a:t>
            </a:r>
          </a:p>
          <a:p>
            <a:r>
              <a:rPr lang="en-US" dirty="0"/>
              <a:t>Role of perturbation size </a:t>
            </a:r>
          </a:p>
          <a:p>
            <a:r>
              <a:rPr lang="en-US" dirty="0"/>
              <a:t>Relationship to error-based models of savings </a:t>
            </a:r>
          </a:p>
          <a:p>
            <a:r>
              <a:rPr lang="en-US" dirty="0"/>
              <a:t>Awareness and aiming </a:t>
            </a:r>
          </a:p>
        </p:txBody>
      </p:sp>
    </p:spTree>
    <p:extLst>
      <p:ext uri="{BB962C8B-B14F-4D97-AF65-F5344CB8AC3E}">
        <p14:creationId xmlns:p14="http://schemas.microsoft.com/office/powerpoint/2010/main" val="4250763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7544E-EC7D-6E4D-AFF7-762172213D5F}"/>
              </a:ext>
            </a:extLst>
          </p:cNvPr>
          <p:cNvSpPr>
            <a:spLocks noGrp="1"/>
          </p:cNvSpPr>
          <p:nvPr>
            <p:ph type="title"/>
          </p:nvPr>
        </p:nvSpPr>
        <p:spPr/>
        <p:txBody>
          <a:bodyPr/>
          <a:lstStyle/>
          <a:p>
            <a:r>
              <a:rPr lang="en-US" dirty="0"/>
              <a:t>Introduction </a:t>
            </a:r>
          </a:p>
        </p:txBody>
      </p:sp>
      <p:sp>
        <p:nvSpPr>
          <p:cNvPr id="3" name="Content Placeholder 2">
            <a:extLst>
              <a:ext uri="{FF2B5EF4-FFF2-40B4-BE49-F238E27FC236}">
                <a16:creationId xmlns:a16="http://schemas.microsoft.com/office/drawing/2014/main" id="{40961B41-FE8A-0D46-A01B-A6853FEF880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67222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5761F-1CC2-8C40-8358-3BF74E259419}"/>
              </a:ext>
            </a:extLst>
          </p:cNvPr>
          <p:cNvSpPr>
            <a:spLocks noGrp="1"/>
          </p:cNvSpPr>
          <p:nvPr>
            <p:ph type="title"/>
          </p:nvPr>
        </p:nvSpPr>
        <p:spPr/>
        <p:txBody>
          <a:bodyPr/>
          <a:lstStyle/>
          <a:p>
            <a:r>
              <a:rPr lang="en-US" dirty="0"/>
              <a:t>Materials and Methods </a:t>
            </a:r>
          </a:p>
        </p:txBody>
      </p:sp>
      <p:sp>
        <p:nvSpPr>
          <p:cNvPr id="3" name="Content Placeholder 2">
            <a:extLst>
              <a:ext uri="{FF2B5EF4-FFF2-40B4-BE49-F238E27FC236}">
                <a16:creationId xmlns:a16="http://schemas.microsoft.com/office/drawing/2014/main" id="{B716B058-CA58-E04F-8C03-F02B0E0682E5}"/>
              </a:ext>
            </a:extLst>
          </p:cNvPr>
          <p:cNvSpPr>
            <a:spLocks noGrp="1"/>
          </p:cNvSpPr>
          <p:nvPr>
            <p:ph idx="1"/>
          </p:nvPr>
        </p:nvSpPr>
        <p:spPr/>
        <p:txBody>
          <a:bodyPr/>
          <a:lstStyle/>
          <a:p>
            <a:r>
              <a:rPr lang="en-US" dirty="0"/>
              <a:t>Participants </a:t>
            </a:r>
          </a:p>
          <a:p>
            <a:r>
              <a:rPr lang="en-US" dirty="0"/>
              <a:t>Experimental apparatus </a:t>
            </a:r>
          </a:p>
          <a:p>
            <a:r>
              <a:rPr lang="en-US" dirty="0"/>
              <a:t>Reaching task </a:t>
            </a:r>
          </a:p>
        </p:txBody>
      </p:sp>
      <p:pic>
        <p:nvPicPr>
          <p:cNvPr id="4" name="Picture 3">
            <a:extLst>
              <a:ext uri="{FF2B5EF4-FFF2-40B4-BE49-F238E27FC236}">
                <a16:creationId xmlns:a16="http://schemas.microsoft.com/office/drawing/2014/main" id="{F13D79B8-9B0E-2F46-8439-B67D98766D8E}"/>
              </a:ext>
            </a:extLst>
          </p:cNvPr>
          <p:cNvPicPr>
            <a:picLocks noChangeAspect="1"/>
          </p:cNvPicPr>
          <p:nvPr/>
        </p:nvPicPr>
        <p:blipFill>
          <a:blip r:embed="rId2"/>
          <a:stretch>
            <a:fillRect/>
          </a:stretch>
        </p:blipFill>
        <p:spPr>
          <a:xfrm>
            <a:off x="7353299" y="1195387"/>
            <a:ext cx="4647079" cy="4051300"/>
          </a:xfrm>
          <a:prstGeom prst="rect">
            <a:avLst/>
          </a:prstGeom>
        </p:spPr>
      </p:pic>
    </p:spTree>
    <p:extLst>
      <p:ext uri="{BB962C8B-B14F-4D97-AF65-F5344CB8AC3E}">
        <p14:creationId xmlns:p14="http://schemas.microsoft.com/office/powerpoint/2010/main" val="4064823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5761F-1CC2-8C40-8358-3BF74E259419}"/>
              </a:ext>
            </a:extLst>
          </p:cNvPr>
          <p:cNvSpPr>
            <a:spLocks noGrp="1"/>
          </p:cNvSpPr>
          <p:nvPr>
            <p:ph type="title"/>
          </p:nvPr>
        </p:nvSpPr>
        <p:spPr/>
        <p:txBody>
          <a:bodyPr/>
          <a:lstStyle/>
          <a:p>
            <a:r>
              <a:rPr lang="en-US" dirty="0"/>
              <a:t>Materials and Methods </a:t>
            </a:r>
          </a:p>
        </p:txBody>
      </p:sp>
      <p:sp>
        <p:nvSpPr>
          <p:cNvPr id="3" name="Content Placeholder 2">
            <a:extLst>
              <a:ext uri="{FF2B5EF4-FFF2-40B4-BE49-F238E27FC236}">
                <a16:creationId xmlns:a16="http://schemas.microsoft.com/office/drawing/2014/main" id="{B716B058-CA58-E04F-8C03-F02B0E0682E5}"/>
              </a:ext>
            </a:extLst>
          </p:cNvPr>
          <p:cNvSpPr>
            <a:spLocks noGrp="1"/>
          </p:cNvSpPr>
          <p:nvPr>
            <p:ph idx="1"/>
          </p:nvPr>
        </p:nvSpPr>
        <p:spPr/>
        <p:txBody>
          <a:bodyPr>
            <a:normAutofit fontScale="70000" lnSpcReduction="20000"/>
          </a:bodyPr>
          <a:lstStyle/>
          <a:p>
            <a:r>
              <a:rPr lang="en-US" dirty="0"/>
              <a:t>Experiment 1</a:t>
            </a:r>
          </a:p>
          <a:p>
            <a:pPr lvl="1"/>
            <a:r>
              <a:rPr lang="en-US" dirty="0"/>
              <a:t>Effect of perturbation size on savings </a:t>
            </a:r>
          </a:p>
          <a:p>
            <a:pPr lvl="1"/>
            <a:r>
              <a:rPr lang="en-US" dirty="0"/>
              <a:t>Perturbation sizes: 15˚, 30˚, 45˚, and 60˚</a:t>
            </a:r>
          </a:p>
          <a:p>
            <a:pPr lvl="2"/>
            <a:r>
              <a:rPr lang="en-US" dirty="0"/>
              <a:t>Each participant assigned 1 perturbation size</a:t>
            </a:r>
          </a:p>
          <a:p>
            <a:pPr lvl="2"/>
            <a:r>
              <a:rPr lang="en-US" dirty="0"/>
              <a:t>Receive that perturbation in rotation 1 and 2 </a:t>
            </a:r>
          </a:p>
          <a:p>
            <a:endParaRPr lang="en-US" dirty="0"/>
          </a:p>
          <a:p>
            <a:r>
              <a:rPr lang="en-US" dirty="0"/>
              <a:t>My prediction: Perturbation size and savings will be positively correlated but only for a certain extent (i.e. 60 will be harder than 45, but 45 will be easiest)  </a:t>
            </a:r>
          </a:p>
          <a:p>
            <a:r>
              <a:rPr lang="en-US" dirty="0"/>
              <a:t>Why?</a:t>
            </a:r>
          </a:p>
          <a:p>
            <a:pPr lvl="1"/>
            <a:r>
              <a:rPr lang="en-US" dirty="0"/>
              <a:t>The larger the perturbation, the more explicit the process becomes</a:t>
            </a:r>
          </a:p>
          <a:p>
            <a:pPr lvl="1"/>
            <a:r>
              <a:rPr lang="en-US" dirty="0"/>
              <a:t>The larger the sensorimotor prediction error is, the more the subject will be aware there actually is a perturbation occurring  </a:t>
            </a:r>
          </a:p>
          <a:p>
            <a:r>
              <a:rPr lang="en-US" dirty="0"/>
              <a:t>If this is true?</a:t>
            </a:r>
          </a:p>
          <a:p>
            <a:pPr lvl="1"/>
            <a:r>
              <a:rPr lang="en-US" dirty="0"/>
              <a:t>Savings amount: 15 &lt; 30 &lt; 45 &gt; 60</a:t>
            </a:r>
          </a:p>
          <a:p>
            <a:pPr marL="457200" lvl="1" indent="0">
              <a:buNone/>
            </a:pPr>
            <a:endParaRPr lang="en-US" dirty="0"/>
          </a:p>
          <a:p>
            <a:pPr marL="457200" lvl="1" indent="0">
              <a:buNone/>
            </a:pPr>
            <a:r>
              <a:rPr lang="en-US" dirty="0"/>
              <a:t> </a:t>
            </a:r>
          </a:p>
        </p:txBody>
      </p:sp>
      <p:pic>
        <p:nvPicPr>
          <p:cNvPr id="4" name="Picture 3">
            <a:extLst>
              <a:ext uri="{FF2B5EF4-FFF2-40B4-BE49-F238E27FC236}">
                <a16:creationId xmlns:a16="http://schemas.microsoft.com/office/drawing/2014/main" id="{8EBFED26-E223-CF45-9A92-C85AF2219BF9}"/>
              </a:ext>
            </a:extLst>
          </p:cNvPr>
          <p:cNvPicPr>
            <a:picLocks noChangeAspect="1"/>
          </p:cNvPicPr>
          <p:nvPr/>
        </p:nvPicPr>
        <p:blipFill>
          <a:blip r:embed="rId2"/>
          <a:stretch>
            <a:fillRect/>
          </a:stretch>
        </p:blipFill>
        <p:spPr>
          <a:xfrm>
            <a:off x="7251700" y="0"/>
            <a:ext cx="4940300" cy="1120184"/>
          </a:xfrm>
          <a:prstGeom prst="rect">
            <a:avLst/>
          </a:prstGeom>
        </p:spPr>
      </p:pic>
    </p:spTree>
    <p:extLst>
      <p:ext uri="{BB962C8B-B14F-4D97-AF65-F5344CB8AC3E}">
        <p14:creationId xmlns:p14="http://schemas.microsoft.com/office/powerpoint/2010/main" val="1230149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5761F-1CC2-8C40-8358-3BF74E259419}"/>
              </a:ext>
            </a:extLst>
          </p:cNvPr>
          <p:cNvSpPr>
            <a:spLocks noGrp="1"/>
          </p:cNvSpPr>
          <p:nvPr>
            <p:ph type="title"/>
          </p:nvPr>
        </p:nvSpPr>
        <p:spPr/>
        <p:txBody>
          <a:bodyPr/>
          <a:lstStyle/>
          <a:p>
            <a:r>
              <a:rPr lang="en-US" dirty="0"/>
              <a:t>Materials and Methods </a:t>
            </a:r>
          </a:p>
        </p:txBody>
      </p:sp>
      <p:sp>
        <p:nvSpPr>
          <p:cNvPr id="3" name="Content Placeholder 2">
            <a:extLst>
              <a:ext uri="{FF2B5EF4-FFF2-40B4-BE49-F238E27FC236}">
                <a16:creationId xmlns:a16="http://schemas.microsoft.com/office/drawing/2014/main" id="{B716B058-CA58-E04F-8C03-F02B0E0682E5}"/>
              </a:ext>
            </a:extLst>
          </p:cNvPr>
          <p:cNvSpPr>
            <a:spLocks noGrp="1"/>
          </p:cNvSpPr>
          <p:nvPr>
            <p:ph idx="1"/>
          </p:nvPr>
        </p:nvSpPr>
        <p:spPr/>
        <p:txBody>
          <a:bodyPr>
            <a:normAutofit fontScale="92500" lnSpcReduction="20000"/>
          </a:bodyPr>
          <a:lstStyle/>
          <a:p>
            <a:r>
              <a:rPr lang="en-US" dirty="0"/>
              <a:t>Experiment 2</a:t>
            </a:r>
          </a:p>
          <a:p>
            <a:pPr lvl="1"/>
            <a:r>
              <a:rPr lang="en-US" dirty="0"/>
              <a:t>Does savings observed with large perturbations result from faster adaptation of internal model or from changes to action selection?  </a:t>
            </a:r>
          </a:p>
          <a:p>
            <a:pPr lvl="1"/>
            <a:r>
              <a:rPr lang="en-US" dirty="0"/>
              <a:t>After (7 [2 targets] or 12 [4 targets]) trials , turn off perturbation, tell person it’s off and to reach directly to target for (2 or 4) trials, and then turn off and finish experiment </a:t>
            </a:r>
          </a:p>
          <a:p>
            <a:pPr lvl="1"/>
            <a:endParaRPr lang="en-US" dirty="0"/>
          </a:p>
          <a:p>
            <a:r>
              <a:rPr lang="en-US" dirty="0"/>
              <a:t>Prediction: Savings observed with large perturbations result from changes to action selection. </a:t>
            </a:r>
          </a:p>
          <a:p>
            <a:r>
              <a:rPr lang="en-US" dirty="0"/>
              <a:t>Why?</a:t>
            </a:r>
          </a:p>
          <a:p>
            <a:pPr lvl="1"/>
            <a:r>
              <a:rPr lang="en-US" dirty="0"/>
              <a:t>Subjects are more aware of perturbation and how to counteract it.</a:t>
            </a:r>
          </a:p>
          <a:p>
            <a:r>
              <a:rPr lang="en-US" dirty="0"/>
              <a:t>If this is true?</a:t>
            </a:r>
          </a:p>
          <a:p>
            <a:pPr lvl="1"/>
            <a:r>
              <a:rPr lang="en-US" dirty="0"/>
              <a:t>Subjects should be able to reach directly to the target without much error </a:t>
            </a:r>
          </a:p>
          <a:p>
            <a:pPr lvl="1"/>
            <a:endParaRPr lang="en-US" dirty="0"/>
          </a:p>
        </p:txBody>
      </p:sp>
    </p:spTree>
    <p:extLst>
      <p:ext uri="{BB962C8B-B14F-4D97-AF65-F5344CB8AC3E}">
        <p14:creationId xmlns:p14="http://schemas.microsoft.com/office/powerpoint/2010/main" val="1533907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5761F-1CC2-8C40-8358-3BF74E259419}"/>
              </a:ext>
            </a:extLst>
          </p:cNvPr>
          <p:cNvSpPr>
            <a:spLocks noGrp="1"/>
          </p:cNvSpPr>
          <p:nvPr>
            <p:ph type="title"/>
          </p:nvPr>
        </p:nvSpPr>
        <p:spPr/>
        <p:txBody>
          <a:bodyPr/>
          <a:lstStyle/>
          <a:p>
            <a:r>
              <a:rPr lang="en-US" dirty="0"/>
              <a:t>Materials and Methods </a:t>
            </a:r>
          </a:p>
        </p:txBody>
      </p:sp>
      <p:sp>
        <p:nvSpPr>
          <p:cNvPr id="3" name="Content Placeholder 2">
            <a:extLst>
              <a:ext uri="{FF2B5EF4-FFF2-40B4-BE49-F238E27FC236}">
                <a16:creationId xmlns:a16="http://schemas.microsoft.com/office/drawing/2014/main" id="{B716B058-CA58-E04F-8C03-F02B0E0682E5}"/>
              </a:ext>
            </a:extLst>
          </p:cNvPr>
          <p:cNvSpPr>
            <a:spLocks noGrp="1"/>
          </p:cNvSpPr>
          <p:nvPr>
            <p:ph idx="1"/>
          </p:nvPr>
        </p:nvSpPr>
        <p:spPr/>
        <p:txBody>
          <a:bodyPr>
            <a:normAutofit fontScale="92500" lnSpcReduction="10000"/>
          </a:bodyPr>
          <a:lstStyle/>
          <a:p>
            <a:r>
              <a:rPr lang="en-US" dirty="0"/>
              <a:t>Experiment 3</a:t>
            </a:r>
          </a:p>
          <a:p>
            <a:pPr lvl="1"/>
            <a:r>
              <a:rPr lang="en-US" dirty="0"/>
              <a:t>Elucidate the contribution of aiming strategy in visuomotor adaptation task </a:t>
            </a:r>
          </a:p>
          <a:p>
            <a:pPr lvl="1"/>
            <a:r>
              <a:rPr lang="en-US" dirty="0"/>
              <a:t>Aim report with ring of numbers </a:t>
            </a:r>
          </a:p>
          <a:p>
            <a:pPr lvl="1"/>
            <a:r>
              <a:rPr lang="en-US" dirty="0"/>
              <a:t>4 targets, 15 or 45˚ rotation </a:t>
            </a:r>
          </a:p>
          <a:p>
            <a:pPr lvl="1"/>
            <a:endParaRPr lang="en-US" dirty="0"/>
          </a:p>
          <a:p>
            <a:r>
              <a:rPr lang="en-US" dirty="0"/>
              <a:t>Prediction: Aiming strategy used in 45˚ rotation, but not in 15˚ rotation </a:t>
            </a:r>
          </a:p>
          <a:p>
            <a:r>
              <a:rPr lang="en-US" dirty="0"/>
              <a:t>Why? </a:t>
            </a:r>
          </a:p>
          <a:p>
            <a:pPr lvl="1"/>
            <a:r>
              <a:rPr lang="en-US" dirty="0"/>
              <a:t>15˚ rotation is not obvious enough for participant to realize there is a SPE, but 45˚ rotation is very obvious and easy to mentally “calculate” </a:t>
            </a:r>
          </a:p>
          <a:p>
            <a:r>
              <a:rPr lang="en-US" dirty="0"/>
              <a:t>If true: Those with 15˚ rotation will aim mostly at target while simultaneously adapting. Those with 45˚ rotation will aim 45˚ off explicitly and retain sensorimotor map </a:t>
            </a:r>
          </a:p>
        </p:txBody>
      </p:sp>
    </p:spTree>
    <p:extLst>
      <p:ext uri="{BB962C8B-B14F-4D97-AF65-F5344CB8AC3E}">
        <p14:creationId xmlns:p14="http://schemas.microsoft.com/office/powerpoint/2010/main" val="684206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5761F-1CC2-8C40-8358-3BF74E259419}"/>
              </a:ext>
            </a:extLst>
          </p:cNvPr>
          <p:cNvSpPr>
            <a:spLocks noGrp="1"/>
          </p:cNvSpPr>
          <p:nvPr>
            <p:ph type="title"/>
          </p:nvPr>
        </p:nvSpPr>
        <p:spPr/>
        <p:txBody>
          <a:bodyPr/>
          <a:lstStyle/>
          <a:p>
            <a:r>
              <a:rPr lang="en-US" dirty="0"/>
              <a:t>Materials and Methods </a:t>
            </a:r>
          </a:p>
        </p:txBody>
      </p:sp>
      <p:sp>
        <p:nvSpPr>
          <p:cNvPr id="3" name="Content Placeholder 2">
            <a:extLst>
              <a:ext uri="{FF2B5EF4-FFF2-40B4-BE49-F238E27FC236}">
                <a16:creationId xmlns:a16="http://schemas.microsoft.com/office/drawing/2014/main" id="{B716B058-CA58-E04F-8C03-F02B0E0682E5}"/>
              </a:ext>
            </a:extLst>
          </p:cNvPr>
          <p:cNvSpPr>
            <a:spLocks noGrp="1"/>
          </p:cNvSpPr>
          <p:nvPr>
            <p:ph idx="1"/>
          </p:nvPr>
        </p:nvSpPr>
        <p:spPr/>
        <p:txBody>
          <a:bodyPr>
            <a:normAutofit fontScale="92500" lnSpcReduction="10000"/>
          </a:bodyPr>
          <a:lstStyle/>
          <a:p>
            <a:r>
              <a:rPr lang="en-US" dirty="0"/>
              <a:t>Experiment 4</a:t>
            </a:r>
          </a:p>
          <a:p>
            <a:pPr lvl="1"/>
            <a:r>
              <a:rPr lang="en-US" dirty="0"/>
              <a:t>Is compensatory aiming controlled via arbitrary cues or is action selection dependent on the size of perturbation? </a:t>
            </a:r>
          </a:p>
          <a:p>
            <a:pPr lvl="2"/>
            <a:r>
              <a:rPr lang="en-US" dirty="0"/>
              <a:t>Rotation blocks have 70 rotation reaches (ring and numbers are red) with 10 non-rotation reaches (ring and numbers white) interspersed  </a:t>
            </a:r>
          </a:p>
          <a:p>
            <a:pPr lvl="2"/>
            <a:r>
              <a:rPr lang="en-US" dirty="0"/>
              <a:t>15 or 45˚ perturbation </a:t>
            </a:r>
          </a:p>
          <a:p>
            <a:r>
              <a:rPr lang="en-US" dirty="0"/>
              <a:t>Prediction: Arbitrary cues will control compensatory aiming, but won’t look like it  </a:t>
            </a:r>
          </a:p>
          <a:p>
            <a:r>
              <a:rPr lang="en-US" dirty="0"/>
              <a:t>Why? They will know their reaches will be weird once it returns to white, but sensorimotor map will still be adapted/somewhat adapted to rotation </a:t>
            </a:r>
          </a:p>
          <a:p>
            <a:r>
              <a:rPr lang="en-US" dirty="0"/>
              <a:t>If this is true:</a:t>
            </a:r>
          </a:p>
          <a:p>
            <a:pPr lvl="1"/>
            <a:r>
              <a:rPr lang="en-US" dirty="0"/>
              <a:t>Larger perturbations will do better in “catch trials”</a:t>
            </a:r>
          </a:p>
          <a:p>
            <a:pPr lvl="1"/>
            <a:endParaRPr lang="en-US" dirty="0"/>
          </a:p>
        </p:txBody>
      </p:sp>
    </p:spTree>
    <p:extLst>
      <p:ext uri="{BB962C8B-B14F-4D97-AF65-F5344CB8AC3E}">
        <p14:creationId xmlns:p14="http://schemas.microsoft.com/office/powerpoint/2010/main" val="173913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5761F-1CC2-8C40-8358-3BF74E259419}"/>
              </a:ext>
            </a:extLst>
          </p:cNvPr>
          <p:cNvSpPr>
            <a:spLocks noGrp="1"/>
          </p:cNvSpPr>
          <p:nvPr>
            <p:ph type="title"/>
          </p:nvPr>
        </p:nvSpPr>
        <p:spPr/>
        <p:txBody>
          <a:bodyPr/>
          <a:lstStyle/>
          <a:p>
            <a:r>
              <a:rPr lang="en-US" dirty="0"/>
              <a:t>Materials and Methods </a:t>
            </a:r>
          </a:p>
        </p:txBody>
      </p:sp>
      <p:sp>
        <p:nvSpPr>
          <p:cNvPr id="3" name="Content Placeholder 2">
            <a:extLst>
              <a:ext uri="{FF2B5EF4-FFF2-40B4-BE49-F238E27FC236}">
                <a16:creationId xmlns:a16="http://schemas.microsoft.com/office/drawing/2014/main" id="{B716B058-CA58-E04F-8C03-F02B0E0682E5}"/>
              </a:ext>
            </a:extLst>
          </p:cNvPr>
          <p:cNvSpPr>
            <a:spLocks noGrp="1"/>
          </p:cNvSpPr>
          <p:nvPr>
            <p:ph idx="1"/>
          </p:nvPr>
        </p:nvSpPr>
        <p:spPr/>
        <p:txBody>
          <a:bodyPr>
            <a:normAutofit fontScale="92500" lnSpcReduction="20000"/>
          </a:bodyPr>
          <a:lstStyle/>
          <a:p>
            <a:r>
              <a:rPr lang="en-US" dirty="0"/>
              <a:t>Experiment 5</a:t>
            </a:r>
          </a:p>
          <a:p>
            <a:pPr lvl="1"/>
            <a:r>
              <a:rPr lang="en-US" dirty="0"/>
              <a:t>How do participants respond to a novel perturbation, comparing conditions where aiming strategy is operative versus non-operative </a:t>
            </a:r>
          </a:p>
          <a:p>
            <a:pPr lvl="2"/>
            <a:r>
              <a:rPr lang="en-US" dirty="0"/>
              <a:t>15 and 45˚ rotation </a:t>
            </a:r>
          </a:p>
          <a:p>
            <a:pPr lvl="3"/>
            <a:r>
              <a:rPr lang="en-US" dirty="0"/>
              <a:t>45˚ use aiming strategy </a:t>
            </a:r>
          </a:p>
          <a:p>
            <a:r>
              <a:rPr lang="en-US" dirty="0"/>
              <a:t>Prediction: Those initially exposed to 45 will do better initially and hold performance for block for rotation2 because they will know to use an aiming strategy. Those initially exposed to 15 will do worse at first, but then eventually reach the same performance level as 45 because they will implicitly adapt </a:t>
            </a:r>
          </a:p>
          <a:p>
            <a:r>
              <a:rPr lang="en-US" dirty="0"/>
              <a:t>Why? Aiming strategy will already be known and ready to use </a:t>
            </a:r>
          </a:p>
          <a:p>
            <a:r>
              <a:rPr lang="en-US" dirty="0"/>
              <a:t>If this is true?</a:t>
            </a:r>
          </a:p>
          <a:p>
            <a:pPr lvl="1"/>
            <a:r>
              <a:rPr lang="en-US" dirty="0"/>
              <a:t>Figures should represent prediction </a:t>
            </a:r>
          </a:p>
        </p:txBody>
      </p:sp>
    </p:spTree>
    <p:extLst>
      <p:ext uri="{BB962C8B-B14F-4D97-AF65-F5344CB8AC3E}">
        <p14:creationId xmlns:p14="http://schemas.microsoft.com/office/powerpoint/2010/main" val="990742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5761F-1CC2-8C40-8358-3BF74E259419}"/>
              </a:ext>
            </a:extLst>
          </p:cNvPr>
          <p:cNvSpPr>
            <a:spLocks noGrp="1"/>
          </p:cNvSpPr>
          <p:nvPr>
            <p:ph type="title"/>
          </p:nvPr>
        </p:nvSpPr>
        <p:spPr/>
        <p:txBody>
          <a:bodyPr/>
          <a:lstStyle/>
          <a:p>
            <a:r>
              <a:rPr lang="en-US" dirty="0"/>
              <a:t>Materials and Methods </a:t>
            </a:r>
          </a:p>
        </p:txBody>
      </p:sp>
      <p:sp>
        <p:nvSpPr>
          <p:cNvPr id="3" name="Content Placeholder 2">
            <a:extLst>
              <a:ext uri="{FF2B5EF4-FFF2-40B4-BE49-F238E27FC236}">
                <a16:creationId xmlns:a16="http://schemas.microsoft.com/office/drawing/2014/main" id="{B716B058-CA58-E04F-8C03-F02B0E0682E5}"/>
              </a:ext>
            </a:extLst>
          </p:cNvPr>
          <p:cNvSpPr>
            <a:spLocks noGrp="1"/>
          </p:cNvSpPr>
          <p:nvPr>
            <p:ph idx="1"/>
          </p:nvPr>
        </p:nvSpPr>
        <p:spPr/>
        <p:txBody>
          <a:bodyPr/>
          <a:lstStyle/>
          <a:p>
            <a:r>
              <a:rPr lang="en-US" dirty="0"/>
              <a:t>Data analysis  </a:t>
            </a:r>
          </a:p>
        </p:txBody>
      </p:sp>
    </p:spTree>
    <p:extLst>
      <p:ext uri="{BB962C8B-B14F-4D97-AF65-F5344CB8AC3E}">
        <p14:creationId xmlns:p14="http://schemas.microsoft.com/office/powerpoint/2010/main" val="1406288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5244</TotalTime>
  <Words>662</Words>
  <Application>Microsoft Macintosh PowerPoint</Application>
  <PresentationFormat>Widescreen</PresentationFormat>
  <Paragraphs>81</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Savings upon Re-Aiming in Visuomotor Adaptation </vt:lpstr>
      <vt:lpstr>Introduction </vt:lpstr>
      <vt:lpstr>Materials and Methods </vt:lpstr>
      <vt:lpstr>Materials and Methods </vt:lpstr>
      <vt:lpstr>Materials and Methods </vt:lpstr>
      <vt:lpstr>Materials and Methods </vt:lpstr>
      <vt:lpstr>Materials and Methods </vt:lpstr>
      <vt:lpstr>Materials and Methods </vt:lpstr>
      <vt:lpstr>Materials and Methods </vt:lpstr>
      <vt:lpstr>Results </vt:lpstr>
      <vt:lpstr>Results </vt:lpstr>
      <vt:lpstr>Results </vt:lpstr>
      <vt:lpstr>Results </vt:lpstr>
      <vt:lpstr>Results </vt:lpstr>
      <vt:lpstr>Discussion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Savings upon Re-Aiming in Visuomotor Adaptation </dc:title>
  <dc:creator>Tulimieri, Duncan</dc:creator>
  <cp:lastModifiedBy>Tulimieri, Duncan</cp:lastModifiedBy>
  <cp:revision>11</cp:revision>
  <dcterms:created xsi:type="dcterms:W3CDTF">2020-07-30T19:10:12Z</dcterms:created>
  <dcterms:modified xsi:type="dcterms:W3CDTF">2020-08-03T12:31:46Z</dcterms:modified>
</cp:coreProperties>
</file>

<file path=docProps/thumbnail.jpeg>
</file>